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77724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1C575B"/>
                </a:solidFill>
                <a:latin typeface="Aptos"/>
              </a:rPr>
              <a:t>AIDEON OPPI  /  HISTORIA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41280" y="320040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1C575B"/>
                </a:solidFill>
                <a:latin typeface="Aptos"/>
              </a:rPr>
              <a:t>01  AVAUS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731520"/>
            <a:ext cx="10881360" cy="13716"/>
          </a:xfrm>
          <a:prstGeom prst="rect">
            <a:avLst/>
          </a:prstGeom>
          <a:solidFill>
            <a:srgbClr val="CCD4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325880"/>
            <a:ext cx="9875520" cy="19202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5700" b="1">
                <a:solidFill>
                  <a:srgbClr val="223035"/>
                </a:solidFill>
                <a:latin typeface="Aptos"/>
              </a:rPr>
              <a:t>Teollistumisen
muutos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297680"/>
            <a:ext cx="9875520" cy="5943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600" b="0">
                <a:solidFill>
                  <a:srgbClr val="1C575B"/>
                </a:solidFill>
                <a:latin typeface="Aptos"/>
              </a:rPr>
              <a:t>Mistä koneen voima tuli ja kenen arki muuttui?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080760"/>
            <a:ext cx="987552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223035"/>
                </a:solidFill>
                <a:latin typeface="Aptos"/>
              </a:rPr>
              <a:t>Valittu oppilasnäyte · Aikamme jäljet, luku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77724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1C575B"/>
                </a:solidFill>
                <a:latin typeface="Aptos"/>
              </a:rPr>
              <a:t>AIDEON OPPI  /  HISTORIA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41280" y="320040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1C575B"/>
                </a:solidFill>
                <a:latin typeface="Aptos"/>
              </a:rPr>
              <a:t>02  KONE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731520"/>
            <a:ext cx="10881360" cy="13716"/>
          </a:xfrm>
          <a:prstGeom prst="rect">
            <a:avLst/>
          </a:prstGeom>
          <a:solidFill>
            <a:srgbClr val="CCD4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10698480" cy="7315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3400" b="1">
                <a:solidFill>
                  <a:srgbClr val="223035"/>
                </a:solidFill>
                <a:latin typeface="Aptos"/>
              </a:rPr>
              <a:t>Koneen liike syntyi energiaketjusta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331720"/>
            <a:ext cx="2331720" cy="2148840"/>
          </a:xfrm>
          <a:prstGeom prst="roundRect">
            <a:avLst/>
          </a:prstGeom>
          <a:solidFill>
            <a:srgbClr val="FFFDF8"/>
          </a:solidFill>
          <a:ln>
            <a:solidFill>
              <a:srgbClr val="CCD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560320"/>
            <a:ext cx="1874519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C575B"/>
                </a:solidFill>
                <a:latin typeface="Aptos"/>
              </a:rPr>
              <a:t>Hiili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291839"/>
            <a:ext cx="1874519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700" b="0">
                <a:solidFill>
                  <a:srgbClr val="223035"/>
                </a:solidFill>
                <a:latin typeface="Aptos"/>
              </a:rPr>
              <a:t>lämmitti veden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3063240"/>
            <a:ext cx="502920" cy="4572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2700" b="1">
                <a:solidFill>
                  <a:srgbClr val="823841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39" y="2331720"/>
            <a:ext cx="2331720" cy="2148840"/>
          </a:xfrm>
          <a:prstGeom prst="roundRect">
            <a:avLst/>
          </a:prstGeom>
          <a:solidFill>
            <a:srgbClr val="FFFDF8"/>
          </a:solidFill>
          <a:ln>
            <a:solidFill>
              <a:srgbClr val="CCD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49039" y="2560320"/>
            <a:ext cx="1874519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C575B"/>
                </a:solidFill>
                <a:latin typeface="Aptos"/>
              </a:rPr>
              <a:t>Höyry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3291839"/>
            <a:ext cx="1874519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700" b="0">
                <a:solidFill>
                  <a:srgbClr val="223035"/>
                </a:solidFill>
                <a:latin typeface="Aptos"/>
              </a:rPr>
              <a:t>liikutti mäntää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97879" y="3063240"/>
            <a:ext cx="502920" cy="4572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2700" b="1">
                <a:solidFill>
                  <a:srgbClr val="823841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331720"/>
            <a:ext cx="2331720" cy="2148840"/>
          </a:xfrm>
          <a:prstGeom prst="roundRect">
            <a:avLst/>
          </a:prstGeom>
          <a:solidFill>
            <a:srgbClr val="FFFDF8"/>
          </a:solidFill>
          <a:ln>
            <a:solidFill>
              <a:srgbClr val="CCD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2560320"/>
            <a:ext cx="1874519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C575B"/>
                </a:solidFill>
                <a:latin typeface="Aptos"/>
              </a:rPr>
              <a:t>Akseli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3291839"/>
            <a:ext cx="1874519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700" b="0">
                <a:solidFill>
                  <a:srgbClr val="223035"/>
                </a:solidFill>
                <a:latin typeface="Aptos"/>
              </a:rPr>
              <a:t>välitti liikkeen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0" y="3063240"/>
            <a:ext cx="502920" cy="4572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ctr"/>
            <a:r>
              <a:rPr sz="2700" b="1">
                <a:solidFill>
                  <a:srgbClr val="823841"/>
                </a:solidFill>
                <a:latin typeface="Aptos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281159" y="2331720"/>
            <a:ext cx="2331720" cy="2148840"/>
          </a:xfrm>
          <a:prstGeom prst="roundRect">
            <a:avLst/>
          </a:prstGeom>
          <a:solidFill>
            <a:srgbClr val="FFFDF8"/>
          </a:solidFill>
          <a:ln>
            <a:solidFill>
              <a:srgbClr val="CCD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09759" y="2560320"/>
            <a:ext cx="1874519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C575B"/>
                </a:solidFill>
                <a:latin typeface="Aptos"/>
              </a:rPr>
              <a:t>Työkone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59" y="3291839"/>
            <a:ext cx="1874519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700" b="0">
                <a:solidFill>
                  <a:srgbClr val="223035"/>
                </a:solidFill>
                <a:latin typeface="Aptos"/>
              </a:rPr>
              <a:t>teki työn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120640"/>
            <a:ext cx="10515600" cy="7315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000" b="1">
                <a:solidFill>
                  <a:srgbClr val="823841"/>
                </a:solidFill>
                <a:latin typeface="Aptos"/>
              </a:rPr>
              <a:t>Tutki: missä kohdassa polttoaineen energia muuttui liikkeeksi?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77724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1C575B"/>
                </a:solidFill>
                <a:latin typeface="Aptos"/>
              </a:rPr>
              <a:t>AIDEON OPPI  /  HISTORIA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41280" y="320040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1C575B"/>
                </a:solidFill>
                <a:latin typeface="Aptos"/>
              </a:rPr>
              <a:t>03  KAUPUNKI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731520"/>
            <a:ext cx="10881360" cy="13716"/>
          </a:xfrm>
          <a:prstGeom prst="rect">
            <a:avLst/>
          </a:prstGeom>
          <a:solidFill>
            <a:srgbClr val="CCD4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10698480" cy="7315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3400" b="1">
                <a:solidFill>
                  <a:srgbClr val="223035"/>
                </a:solidFill>
                <a:latin typeface="Aptos"/>
              </a:rPr>
              <a:t>Tehdas veti ihmisiä kaupunkiin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5074920" cy="2971800"/>
          </a:xfrm>
          <a:prstGeom prst="roundRect">
            <a:avLst/>
          </a:prstGeom>
          <a:solidFill>
            <a:srgbClr val="FFFDF8"/>
          </a:solidFill>
          <a:ln>
            <a:solidFill>
              <a:srgbClr val="CCD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331720"/>
            <a:ext cx="4617720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C575B"/>
                </a:solidFill>
                <a:latin typeface="Aptos"/>
              </a:rPr>
              <a:t>Työtä lähellä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063239"/>
            <a:ext cx="4617720" cy="1874519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700" b="0">
                <a:solidFill>
                  <a:srgbClr val="223035"/>
                </a:solidFill>
                <a:latin typeface="Aptos"/>
              </a:rPr>
              <a:t>Tehtaat kokosivat koneita ja työntekijöitä samaan paikkaan.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2103120"/>
            <a:ext cx="5074920" cy="2971800"/>
          </a:xfrm>
          <a:prstGeom prst="roundRect">
            <a:avLst/>
          </a:prstGeom>
          <a:solidFill>
            <a:srgbClr val="FFFDF8"/>
          </a:solidFill>
          <a:ln>
            <a:solidFill>
              <a:srgbClr val="CCD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2331720"/>
            <a:ext cx="4617720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823841"/>
                </a:solidFill>
                <a:latin typeface="Aptos"/>
              </a:rPr>
              <a:t>Arki muuttui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3063239"/>
            <a:ext cx="4617720" cy="1874519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700" b="0">
                <a:solidFill>
                  <a:srgbClr val="223035"/>
                </a:solidFill>
                <a:latin typeface="Aptos"/>
              </a:rPr>
              <a:t>Asuntojen, puhtaan veden ja viemäröinnin oli pysyttävä kasvun mukana.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532120"/>
            <a:ext cx="10515600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000" b="1">
                <a:solidFill>
                  <a:srgbClr val="823841"/>
                </a:solidFill>
                <a:latin typeface="Aptos"/>
              </a:rPr>
              <a:t>Vertaa: miten sama muutos näkyi työssä ja asumisessa?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77724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1C575B"/>
                </a:solidFill>
                <a:latin typeface="Aptos"/>
              </a:rPr>
              <a:t>AIDEON OPPI  /  HISTORIA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41280" y="320040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1C575B"/>
                </a:solidFill>
                <a:latin typeface="Aptos"/>
              </a:rPr>
              <a:t>04  NÄKÖKULMA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731520"/>
            <a:ext cx="10881360" cy="13716"/>
          </a:xfrm>
          <a:prstGeom prst="rect">
            <a:avLst/>
          </a:prstGeom>
          <a:solidFill>
            <a:srgbClr val="CCD4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10698480" cy="7315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3400" b="1">
                <a:solidFill>
                  <a:srgbClr val="223035"/>
                </a:solidFill>
                <a:latin typeface="Aptos"/>
              </a:rPr>
              <a:t>Sama muutos, eri asema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5074920" cy="2971800"/>
          </a:xfrm>
          <a:prstGeom prst="roundRect">
            <a:avLst/>
          </a:prstGeom>
          <a:solidFill>
            <a:srgbClr val="FFFDF8"/>
          </a:solidFill>
          <a:ln>
            <a:solidFill>
              <a:srgbClr val="CCD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331720"/>
            <a:ext cx="4617720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C575B"/>
                </a:solidFill>
                <a:latin typeface="Aptos"/>
              </a:rPr>
              <a:t>Omistaja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063239"/>
            <a:ext cx="4617720" cy="1874519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700" b="0">
                <a:solidFill>
                  <a:srgbClr val="223035"/>
                </a:solidFill>
                <a:latin typeface="Aptos"/>
              </a:rPr>
              <a:t>Mitä hän sai päättää tuotannosta? Mitä hyötyjä kasvu saattoi tuoda?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2103120"/>
            <a:ext cx="5074920" cy="2971800"/>
          </a:xfrm>
          <a:prstGeom prst="roundRect">
            <a:avLst/>
          </a:prstGeom>
          <a:solidFill>
            <a:srgbClr val="FFFDF8"/>
          </a:solidFill>
          <a:ln>
            <a:solidFill>
              <a:srgbClr val="CCD4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2331720"/>
            <a:ext cx="4617720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823841"/>
                </a:solidFill>
                <a:latin typeface="Aptos"/>
              </a:rPr>
              <a:t>Työntekijä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3063239"/>
            <a:ext cx="4617720" cy="1874519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700" b="0">
                <a:solidFill>
                  <a:srgbClr val="223035"/>
                </a:solidFill>
                <a:latin typeface="Aptos"/>
              </a:rPr>
              <a:t>Mistä hänen toimeentulonsa riippui? Miten työntekijät saattoivat vaikuttaa työoloihin?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532120"/>
            <a:ext cx="10515600" cy="5486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000" b="1">
                <a:solidFill>
                  <a:srgbClr val="823841"/>
                </a:solidFill>
                <a:latin typeface="Aptos"/>
              </a:rPr>
              <a:t>Kirjoita yksi havainto kummankin näkökulmasta.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777240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1">
                <a:solidFill>
                  <a:srgbClr val="1C575B"/>
                </a:solidFill>
                <a:latin typeface="Aptos"/>
              </a:rPr>
              <a:t>AIDEON OPPI  /  HISTORIA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41280" y="320040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1000" b="1">
                <a:solidFill>
                  <a:srgbClr val="1C575B"/>
                </a:solidFill>
                <a:latin typeface="Aptos"/>
              </a:rPr>
              <a:t>05  JATKA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731520"/>
            <a:ext cx="10881360" cy="13716"/>
          </a:xfrm>
          <a:prstGeom prst="rect">
            <a:avLst/>
          </a:prstGeom>
          <a:solidFill>
            <a:srgbClr val="CCD4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10698480" cy="73152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3400" b="1">
                <a:solidFill>
                  <a:srgbClr val="223035"/>
                </a:solidFill>
                <a:latin typeface="Aptos"/>
              </a:rPr>
              <a:t>Jatka kirjassa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48840"/>
            <a:ext cx="9875520" cy="100584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900" b="1">
                <a:solidFill>
                  <a:srgbClr val="1C575B"/>
                </a:solidFill>
                <a:latin typeface="Aptos"/>
              </a:rPr>
              <a:t>Miksi tuotannon kasvu ei parantanut kaikkien oloja samalla tavalla?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40480"/>
            <a:ext cx="9966960" cy="91440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2000" b="0">
                <a:solidFill>
                  <a:srgbClr val="223035"/>
                </a:solidFill>
                <a:latin typeface="Aptos"/>
              </a:rPr>
              <a:t>Avaa Historia 8:n ensimmäinen näyteluku ja vertaa esityksen ajatuksia tekstiin, kuvaan ja tehtävään.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43600"/>
            <a:ext cx="10698480" cy="3657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223035"/>
                </a:solidFill>
                <a:latin typeface="Aptos"/>
              </a:rPr>
              <a:t>aideon.fi/tutustu  ·  Pohja: Aideon Oppi, Aikamme jäljet, luku 1. Omat tekstit ja kaaviot.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Teollistumisen muutos · Historia 8</dc:title>
  <dc:subject>Julkinen Aideon Oppi -esitysnäyte</dc:subject>
  <dc:creator>Aideon Oppi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